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0" r:id="rId5"/>
    <p:sldId id="262" r:id="rId6"/>
    <p:sldId id="263" r:id="rId7"/>
    <p:sldId id="259" r:id="rId8"/>
    <p:sldId id="264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5AEB-E6A2-42FE-8ED9-FBAFED669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67490-3788-4429-A59B-A4D303726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53580-62DE-4065-A8B9-CACDFF61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23/08/2021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DF290-FEF8-4769-947F-C59D0CA13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FFE56-6E8E-46F5-9CA0-C0C2A36C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79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BC756-586A-4C85-8F95-0B3C1F529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C8A22F-C83E-401E-9007-FF20CAAB3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E0B68-3C3F-499F-85F8-D926F69D2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23/08/2021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98B0C-2472-41D7-8DBC-934288EE5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D1901-4420-46BD-A513-C2DAC1536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41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490D35-18A6-4792-815C-D448F54F41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B9DB9-C806-408D-A50F-51001EF32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FB2C6-48EA-4CD1-B865-77FA053E8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23/08/2021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2D549-D128-4FC7-9AF3-90276691C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03CC8-1910-4519-83C7-BB89868C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01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4967F-240D-49F0-8C68-22D8066F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291BE-8151-4E88-A7C3-B4C4801DF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37D2C-8D45-479B-8399-4A949BC7C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23/08/2021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A3FA3-BE76-4276-B0AE-72F886D96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59744-26B6-4736-96AE-4F19805C3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284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2DCF-0437-4EEE-912C-34493854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DC0AE-FC8C-4CA1-B614-74510C1CA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58645-1068-4A10-804C-66C4AD2D8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23/08/2021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15FFA-277F-4AA0-8F67-9E48DB816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21D1C-987B-4FA7-A8C5-D9144811F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03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F71A-2CD5-40CF-B0EE-13449E45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252CF-0ED8-4A03-A20E-FCEEB912D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B374F-DC9C-40F6-B460-69706784E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D28B5-4D8F-4294-8BC5-6B7093A1A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23/08/2021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F5139-A43A-4548-A646-C7E11BAA6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DFDCD-BE00-446A-BAD3-075F9B998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89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1903-85CE-4E3C-9B37-47D14816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92DD1-E810-4E00-B385-9BF29A218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A4915-927F-4861-8E67-80D9B7F07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2AF4F7-2479-40F4-A665-94419F5A3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54897C-01B4-481F-8805-ACD479F247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6EDF10-D5A4-4684-9373-1B7DCC637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23/08/2021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907D40-C7F1-4E05-92BE-BA70F66C0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053212-64FE-456E-AC58-28FDF6FC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486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D14A9-582F-4D9B-8EF1-3E4BB3B8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122A99-5796-4825-87C1-C16EBD7A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23/08/2021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52E18-71C2-4D92-A216-BDD534EB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217BA-B0CB-4E86-B1AC-E3C7BF1D6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8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529777-2A5E-4E9E-BE9E-FD3CDF6C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23/08/2021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9EF1E2-5F6C-4B48-BCF0-3EBD22A3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75FFC-8093-4D5E-8C97-0ADE9AF38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254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5EC60-B88F-431C-9DEC-7CD27241E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DE1CC-0829-41C5-9A92-671625395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F5E1C-8504-4D0D-8A6D-BE000B6B8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685CF3-C074-4287-A482-449862C2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23/08/2021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F2FA3-7627-400D-9101-4845C320B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4B2CB-33C4-4265-A266-4665D25B4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697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98C43-EBFB-47FF-BAF7-A1D30A789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870DA3-0043-42A7-9B0E-71930F08BA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AA3BB-5788-4147-97C0-97ECCE1AD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7018E-5B1A-4F8D-B510-82F0C2789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23/08/2021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D1625-97BF-480C-A003-D188EDEFA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029F7-013C-49CC-8D05-97BEB1138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812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ABCC73-630D-430F-BFF9-4479473F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1143E-ADFC-4BB5-A8DA-74EC4A878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C17C2-4317-470C-90E8-56CF010FB5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11111-CA9A-4FB4-B3DB-81622384D583}" type="datetimeFigureOut">
              <a:rPr lang="en-GB" smtClean="0"/>
              <a:t>23/08/2021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6077A-D801-4714-B06F-23465E3FC7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B3707-1096-4409-BA7A-4433FBA06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04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cs.derivative.ca/TO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cs.derivative.ca/TO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erivative.ca/Category:TOPs" TargetMode="External"/><Relationship Id="rId2" Type="http://schemas.openxmlformats.org/officeDocument/2006/relationships/hyperlink" Target="https://docs.derivative.ca/T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ocs.derivative.ca/TOP#Sweet_16_TOP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derivative.ca/Movie_File_In_TO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cs.derivative.ca/File_Typ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F85F-563D-4651-945F-A6BA5910A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a-DK" dirty="0"/>
              <a:t>2D Image Processing and Generation with Texture Operators</a:t>
            </a:r>
            <a:br>
              <a:rPr lang="da-DK" dirty="0"/>
            </a:br>
            <a:r>
              <a:rPr lang="da-DK" dirty="0"/>
              <a:t>(TOPs)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1FA90-6C1B-41EB-887C-8602A8B2F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70442"/>
            <a:ext cx="9144000" cy="987357"/>
          </a:xfrm>
        </p:spPr>
        <p:txBody>
          <a:bodyPr/>
          <a:lstStyle/>
          <a:p>
            <a:r>
              <a:rPr lang="da-DK" dirty="0"/>
              <a:t>David Meredith</a:t>
            </a:r>
          </a:p>
          <a:p>
            <a:r>
              <a:rPr lang="da-DK" dirty="0"/>
              <a:t>dave@create.aau.dk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9489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3BF0-BB9D-44CA-A3B2-F544B399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Playing movies with audio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1C7EF-09D2-49F5-B4F1-18B7B1EEF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1352" y="1825625"/>
            <a:ext cx="5662448" cy="4351338"/>
          </a:xfrm>
        </p:spPr>
        <p:txBody>
          <a:bodyPr/>
          <a:lstStyle/>
          <a:p>
            <a:r>
              <a:rPr lang="da-DK" dirty="0"/>
              <a:t>Attach a Movie File In TOP to an Audio Movie CHOP and then attach the Audio Movie CHOP to an Audio Device Out Chop</a:t>
            </a:r>
            <a:endParaRPr lang="en-GB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C5C7DF8-325B-4F4C-B903-8DE9AF3AB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83" y="1977319"/>
            <a:ext cx="3773869" cy="428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97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8F83-B65F-4516-9582-CD948D05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Ramp TOP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0DEEB-D0DC-4B2A-A9AB-D30B3B05F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1423"/>
            <a:ext cx="5257800" cy="3645539"/>
          </a:xfrm>
        </p:spPr>
        <p:txBody>
          <a:bodyPr>
            <a:normAutofit fontScale="85000" lnSpcReduction="20000"/>
          </a:bodyPr>
          <a:lstStyle/>
          <a:p>
            <a:r>
              <a:rPr lang="da-DK" dirty="0"/>
              <a:t>Allows you to interactively create vertical, horizontal, radial or circular ramps</a:t>
            </a:r>
          </a:p>
          <a:p>
            <a:r>
              <a:rPr lang="da-DK" dirty="0"/>
              <a:t>Use the ramp bar and color-picker to add keyframes and define the colors at those frames</a:t>
            </a:r>
          </a:p>
          <a:p>
            <a:r>
              <a:rPr lang="da-DK" dirty="0"/>
              <a:t>Drag a keyframe off the ramp bar to remove it</a:t>
            </a:r>
          </a:p>
          <a:p>
            <a:r>
              <a:rPr lang="da-DK" dirty="0"/>
              <a:t>Data for ramp is held in DAT specified in DAT parameter</a:t>
            </a:r>
          </a:p>
          <a:p>
            <a:pPr lvl="1"/>
            <a:r>
              <a:rPr lang="en-GB" dirty="0"/>
              <a:t>Each row represents a </a:t>
            </a:r>
            <a:r>
              <a:rPr lang="en-GB" dirty="0" err="1"/>
              <a:t>color</a:t>
            </a:r>
            <a:r>
              <a:rPr lang="en-GB" dirty="0"/>
              <a:t> keyframe entry in the ramp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EFB068B-F524-4379-8B85-E527F1127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580" y="441433"/>
            <a:ext cx="3618997" cy="555734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76509A3-E791-4674-B29D-DED4A6693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674" y="365125"/>
            <a:ext cx="3411921" cy="216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7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1697-F7CC-417C-A0D4-35FA91CE9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Ramp TOP parameters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EE1F9-83B7-4F40-8F09-2349C688C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876" y="1690688"/>
            <a:ext cx="8050924" cy="4580840"/>
          </a:xfrm>
        </p:spPr>
        <p:txBody>
          <a:bodyPr/>
          <a:lstStyle/>
          <a:p>
            <a:r>
              <a:rPr lang="da-DK" dirty="0"/>
              <a:t>Output page</a:t>
            </a:r>
          </a:p>
          <a:p>
            <a:pPr lvl="1"/>
            <a:r>
              <a:rPr lang="da-DK" b="1" dirty="0"/>
              <a:t>Comp with Input</a:t>
            </a:r>
            <a:r>
              <a:rPr lang="da-DK" dirty="0"/>
              <a:t>: if on, composites input movie or image with ramp</a:t>
            </a:r>
          </a:p>
          <a:p>
            <a:pPr lvl="1"/>
            <a:r>
              <a:rPr lang="da-DK" b="1" dirty="0"/>
              <a:t>Operation:</a:t>
            </a:r>
            <a:r>
              <a:rPr lang="da-DK" dirty="0"/>
              <a:t> Choose the composite operation that is performed</a:t>
            </a:r>
          </a:p>
          <a:p>
            <a:pPr lvl="1"/>
            <a:r>
              <a:rPr lang="da-DK" b="1" dirty="0"/>
              <a:t>Swap order:</a:t>
            </a:r>
            <a:r>
              <a:rPr lang="da-DK" dirty="0"/>
              <a:t> Swaps order of composite with input</a:t>
            </a:r>
          </a:p>
          <a:p>
            <a:pPr lvl="2"/>
            <a:r>
              <a:rPr lang="da-DK" dirty="0"/>
              <a:t>See effect by using Over or Chroma difference operation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71E25B-20CC-4930-8FCB-AC2D5B64E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50" y="1731059"/>
            <a:ext cx="2671125" cy="454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50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B2A09-B64E-441B-A892-643C95CA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Ramp TOP parameters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1398F-6428-478A-B359-06A74A8AB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93" y="1762563"/>
            <a:ext cx="5410200" cy="4351338"/>
          </a:xfrm>
        </p:spPr>
        <p:txBody>
          <a:bodyPr>
            <a:normAutofit lnSpcReduction="10000"/>
          </a:bodyPr>
          <a:lstStyle/>
          <a:p>
            <a:r>
              <a:rPr lang="da-DK" dirty="0"/>
              <a:t>Ramp page</a:t>
            </a:r>
          </a:p>
          <a:p>
            <a:pPr lvl="1"/>
            <a:r>
              <a:rPr lang="da-DK" b="1" dirty="0"/>
              <a:t>Type</a:t>
            </a:r>
            <a:r>
              <a:rPr lang="da-DK" dirty="0"/>
              <a:t>: vertical, horizontal, radial, circular</a:t>
            </a:r>
          </a:p>
          <a:p>
            <a:pPr lvl="1"/>
            <a:r>
              <a:rPr lang="da-DK" b="1" dirty="0"/>
              <a:t>Position:</a:t>
            </a:r>
            <a:r>
              <a:rPr lang="da-DK" dirty="0"/>
              <a:t> sets centre position for radial and circular ramps</a:t>
            </a:r>
          </a:p>
          <a:p>
            <a:pPr lvl="2"/>
            <a:r>
              <a:rPr lang="da-DK" dirty="0"/>
              <a:t>(0,0) is centre, (.5,.5) is approx top right corner</a:t>
            </a:r>
          </a:p>
          <a:p>
            <a:pPr lvl="1"/>
            <a:r>
              <a:rPr lang="da-DK" b="1" dirty="0"/>
              <a:t>Phase:</a:t>
            </a:r>
            <a:r>
              <a:rPr lang="da-DK" dirty="0"/>
              <a:t> shifts through a proportion of the ramp’s period</a:t>
            </a:r>
          </a:p>
          <a:p>
            <a:pPr lvl="1"/>
            <a:r>
              <a:rPr lang="da-DK" b="1" dirty="0"/>
              <a:t>Period:</a:t>
            </a:r>
            <a:r>
              <a:rPr lang="da-DK" dirty="0"/>
              <a:t> determines width of one period of ramp in image/movie, so smaller period means more repetitions of the ramp</a:t>
            </a:r>
            <a:endParaRPr lang="da-DK" b="1" dirty="0"/>
          </a:p>
          <a:p>
            <a:endParaRPr lang="en-GB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2A6267F-0BD3-44E5-9F1A-18DE3DC8F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222" y="446198"/>
            <a:ext cx="3733971" cy="56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51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5A50F-F9DF-4E44-9356-7CAFE524A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Level and Luma Level TOPs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7A09B-B583-4D78-938C-024C47EC1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7054" y="1825625"/>
            <a:ext cx="4566745" cy="4351338"/>
          </a:xfrm>
        </p:spPr>
        <p:txBody>
          <a:bodyPr/>
          <a:lstStyle/>
          <a:p>
            <a:r>
              <a:rPr lang="da-DK" dirty="0"/>
              <a:t>Level TOP adjusts contrast, brighness, gamma, black level, color range, quantization, opacity and more</a:t>
            </a:r>
          </a:p>
          <a:p>
            <a:r>
              <a:rPr lang="da-DK" dirty="0"/>
              <a:t>Luma Level TOP preserves hue and saturation more accurately</a:t>
            </a:r>
            <a:endParaRPr lang="en-GB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517AE8A-3182-4939-81DA-525913B75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25" y="1552492"/>
            <a:ext cx="5986805" cy="46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22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06317-F20A-42E0-94EB-B36DE780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Transform TOP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6D11F-B093-426F-8723-344403270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544" y="1825625"/>
            <a:ext cx="6482255" cy="4351338"/>
          </a:xfrm>
        </p:spPr>
        <p:txBody>
          <a:bodyPr/>
          <a:lstStyle/>
          <a:p>
            <a:r>
              <a:rPr lang="da-DK" dirty="0"/>
              <a:t>Applies 2D transformations to a TOP image (e.g., translate, scale, rotate, and multi-repeat tiling)</a:t>
            </a:r>
          </a:p>
          <a:p>
            <a:r>
              <a:rPr lang="da-DK" dirty="0"/>
              <a:t>Background can be filled with solid color and alpha.</a:t>
            </a:r>
          </a:p>
          <a:p>
            <a:r>
              <a:rPr lang="da-DK" dirty="0"/>
              <a:t>Tiling can be mirroring or repeating</a:t>
            </a:r>
            <a:endParaRPr lang="en-GB" dirty="0"/>
          </a:p>
        </p:txBody>
      </p:sp>
      <p:pic>
        <p:nvPicPr>
          <p:cNvPr id="5" name="Picture 4" descr="A picture containing text, monitor, television, indoor&#10;&#10;Description automatically generated">
            <a:extLst>
              <a:ext uri="{FF2B5EF4-FFF2-40B4-BE49-F238E27FC236}">
                <a16:creationId xmlns:a16="http://schemas.microsoft.com/office/drawing/2014/main" id="{906233F3-14B0-4C46-A8E5-EB441F500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19" y="1513490"/>
            <a:ext cx="3465571" cy="486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16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4586-E082-404F-A405-99C64153B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4CC9B-81D5-45BC-B424-F35483B25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52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2317-D9E6-4B3F-A872-41555F33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Texture Operators (TOPs)</a:t>
            </a:r>
            <a:br>
              <a:rPr lang="da-DK" dirty="0"/>
            </a:br>
            <a:r>
              <a:rPr lang="da-DK" sz="2000" dirty="0">
                <a:hlinkClick r:id="rId2"/>
              </a:rPr>
              <a:t>https://docs.derivative.ca/TOP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CA90C-DF0F-4386-B02C-45B0727BF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7534" y="1925313"/>
            <a:ext cx="5006266" cy="4567561"/>
          </a:xfrm>
        </p:spPr>
        <p:txBody>
          <a:bodyPr>
            <a:normAutofit fontScale="92500" lnSpcReduction="20000"/>
          </a:bodyPr>
          <a:lstStyle/>
          <a:p>
            <a:r>
              <a:rPr lang="da-DK" dirty="0"/>
              <a:t>TOPs are image operators that provide real-time GPU-based compositing and image manipulation</a:t>
            </a:r>
          </a:p>
          <a:p>
            <a:r>
              <a:rPr lang="en-GB" dirty="0"/>
              <a:t>Used for</a:t>
            </a:r>
          </a:p>
          <a:p>
            <a:pPr lvl="1"/>
            <a:r>
              <a:rPr lang="en-GB" dirty="0"/>
              <a:t>Preparing textures</a:t>
            </a:r>
          </a:p>
          <a:p>
            <a:pPr lvl="1"/>
            <a:r>
              <a:rPr lang="en-GB" dirty="0"/>
              <a:t>Compositing streams, images and movies</a:t>
            </a:r>
          </a:p>
          <a:p>
            <a:pPr lvl="1"/>
            <a:r>
              <a:rPr lang="en-GB" dirty="0"/>
              <a:t>Building control-panel elements</a:t>
            </a:r>
          </a:p>
          <a:p>
            <a:pPr lvl="1"/>
            <a:r>
              <a:rPr lang="en-GB" dirty="0"/>
              <a:t>Manipulating 32-bit floating point data</a:t>
            </a:r>
          </a:p>
          <a:p>
            <a:pPr lvl="1"/>
            <a:r>
              <a:rPr lang="en-GB" dirty="0"/>
              <a:t>…and lots of other stuff</a:t>
            </a:r>
          </a:p>
          <a:p>
            <a:r>
              <a:rPr lang="en-GB" dirty="0"/>
              <a:t>Support many formats, including floating-point image formats for working with </a:t>
            </a:r>
            <a:r>
              <a:rPr lang="en-GB" dirty="0" err="1"/>
              <a:t>HDR</a:t>
            </a:r>
            <a:r>
              <a:rPr lang="en-GB" dirty="0"/>
              <a:t> images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B7430A4-D0C4-44E1-B393-910D06F96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5314"/>
            <a:ext cx="5360853" cy="456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74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2317-D9E6-4B3F-A872-41555F33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Texture Operators (TOPs)</a:t>
            </a:r>
            <a:br>
              <a:rPr lang="da-DK" dirty="0"/>
            </a:br>
            <a:r>
              <a:rPr lang="da-DK" sz="2000" dirty="0">
                <a:hlinkClick r:id="rId2"/>
              </a:rPr>
              <a:t>https://docs.derivative.ca/TOP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CA90C-DF0F-4386-B02C-45B0727BF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7534" y="1925313"/>
            <a:ext cx="5006266" cy="4567561"/>
          </a:xfrm>
        </p:spPr>
        <p:txBody>
          <a:bodyPr>
            <a:normAutofit lnSpcReduction="10000"/>
          </a:bodyPr>
          <a:lstStyle/>
          <a:p>
            <a:r>
              <a:rPr lang="da-DK" dirty="0"/>
              <a:t>All renders and composites occur offscreen with TOPs</a:t>
            </a:r>
          </a:p>
          <a:p>
            <a:r>
              <a:rPr lang="da-DK" dirty="0"/>
              <a:t>Data can be scaled to any resolution, limited only by hardware</a:t>
            </a:r>
          </a:p>
          <a:p>
            <a:r>
              <a:rPr lang="da-DK" dirty="0"/>
              <a:t>TOPs can hold point cloud data where each pixel holds 32-bit XYZ coordinates</a:t>
            </a:r>
          </a:p>
          <a:p>
            <a:pPr lvl="1"/>
            <a:r>
              <a:rPr lang="da-DK" dirty="0"/>
              <a:t>Right-click on viewer and select </a:t>
            </a:r>
            <a:r>
              <a:rPr lang="da-DK" i="1" dirty="0"/>
              <a:t>View as Points</a:t>
            </a:r>
          </a:p>
          <a:p>
            <a:r>
              <a:rPr lang="en-GB" dirty="0"/>
              <a:t>Non-commercial limited to 1280 x 1280 resolution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B7430A4-D0C4-44E1-B393-910D06F96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5314"/>
            <a:ext cx="5360853" cy="456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16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2317-D9E6-4B3F-A872-41555F33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Texture Operators (TOPs)</a:t>
            </a:r>
            <a:br>
              <a:rPr lang="da-DK" dirty="0"/>
            </a:br>
            <a:r>
              <a:rPr lang="da-DK" sz="2000" dirty="0">
                <a:hlinkClick r:id="rId2"/>
              </a:rPr>
              <a:t>https://docs.derivative.ca/TOP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CA90C-DF0F-4386-B02C-45B0727BF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7534" y="1925313"/>
            <a:ext cx="5006266" cy="4567561"/>
          </a:xfrm>
        </p:spPr>
        <p:txBody>
          <a:bodyPr>
            <a:normAutofit lnSpcReduction="10000"/>
          </a:bodyPr>
          <a:lstStyle/>
          <a:p>
            <a:r>
              <a:rPr lang="da-DK" dirty="0"/>
              <a:t>127 TOPs in the OP CREATE dialog</a:t>
            </a:r>
          </a:p>
          <a:p>
            <a:r>
              <a:rPr lang="da-DK" dirty="0"/>
              <a:t>Some are greyed out in the non-commercial version</a:t>
            </a:r>
          </a:p>
          <a:p>
            <a:r>
              <a:rPr lang="da-DK" dirty="0"/>
              <a:t>Ones with a darker background generate textures</a:t>
            </a:r>
          </a:p>
          <a:p>
            <a:r>
              <a:rPr lang="da-DK" dirty="0"/>
              <a:t>Ones with lighter background filter textures to produce new textures</a:t>
            </a:r>
          </a:p>
          <a:p>
            <a:r>
              <a:rPr lang="da-DK" dirty="0"/>
              <a:t>All TOPs documented at: </a:t>
            </a:r>
            <a:r>
              <a:rPr lang="da-DK" sz="2000" dirty="0">
                <a:hlinkClick r:id="rId3"/>
              </a:rPr>
              <a:t>https://docs.derivative.ca/Category:TOPs</a:t>
            </a:r>
            <a:r>
              <a:rPr lang="da-DK" sz="2000" dirty="0"/>
              <a:t> </a:t>
            </a:r>
            <a:endParaRPr lang="en-GB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B7430A4-D0C4-44E1-B393-910D06F96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25314"/>
            <a:ext cx="5360853" cy="456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69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3F95-0C4A-4025-AC6B-97818E0D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TOP flags</a:t>
            </a:r>
            <a:br>
              <a:rPr lang="da-DK" dirty="0"/>
            </a:br>
            <a:r>
              <a:rPr lang="da-DK" sz="2000" dirty="0"/>
              <a:t>TOPs/TOPFlags.toe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42EA2-D8E6-4AE2-804E-7D1BE740B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134" y="3428999"/>
            <a:ext cx="5920665" cy="3063875"/>
          </a:xfrm>
        </p:spPr>
        <p:txBody>
          <a:bodyPr>
            <a:normAutofit lnSpcReduction="10000"/>
          </a:bodyPr>
          <a:lstStyle/>
          <a:p>
            <a:r>
              <a:rPr lang="da-DK" dirty="0"/>
              <a:t>A TOP has two </a:t>
            </a:r>
            <a:r>
              <a:rPr lang="da-DK" i="1" dirty="0"/>
              <a:t>flags</a:t>
            </a:r>
            <a:r>
              <a:rPr lang="da-DK" dirty="0"/>
              <a:t> in its bottom right-hand corner:</a:t>
            </a:r>
          </a:p>
          <a:p>
            <a:pPr lvl="1"/>
            <a:r>
              <a:rPr lang="da-DK" dirty="0"/>
              <a:t>Display flag</a:t>
            </a:r>
          </a:p>
          <a:p>
            <a:pPr lvl="2"/>
            <a:r>
              <a:rPr lang="da-DK" dirty="0"/>
              <a:t>Displays TOP output as background of network pane</a:t>
            </a:r>
          </a:p>
          <a:p>
            <a:pPr lvl="2"/>
            <a:r>
              <a:rPr lang="da-DK" dirty="0"/>
              <a:t>Turning on display flag on multiple TOPs causes all of them to be displayed side-by-side as the background</a:t>
            </a:r>
          </a:p>
          <a:p>
            <a:pPr lvl="1"/>
            <a:r>
              <a:rPr lang="da-DK" dirty="0"/>
              <a:t>Viewer Active flag</a:t>
            </a:r>
          </a:p>
          <a:p>
            <a:endParaRPr lang="en-GB" dirty="0"/>
          </a:p>
        </p:txBody>
      </p:sp>
      <p:pic>
        <p:nvPicPr>
          <p:cNvPr id="5" name="Picture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82948E09-1ED8-4F17-BE09-DB095FBB1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20" y="3879233"/>
            <a:ext cx="4848495" cy="2613642"/>
          </a:xfrm>
          <a:prstGeom prst="rect">
            <a:avLst/>
          </a:prstGeom>
        </p:spPr>
      </p:pic>
      <p:pic>
        <p:nvPicPr>
          <p:cNvPr id="7" name="Picture 6" descr="A picture containing text, electronics, picture frame&#10;&#10;Description automatically generated">
            <a:extLst>
              <a:ext uri="{FF2B5EF4-FFF2-40B4-BE49-F238E27FC236}">
                <a16:creationId xmlns:a16="http://schemas.microsoft.com/office/drawing/2014/main" id="{25D41B9F-EECB-46F7-BFED-9E1484135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471" y="365124"/>
            <a:ext cx="8670001" cy="2440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0F4B09-1504-4F94-A82B-87C5C1A90DEA}"/>
              </a:ext>
            </a:extLst>
          </p:cNvPr>
          <p:cNvSpPr txBox="1"/>
          <p:nvPr/>
        </p:nvSpPr>
        <p:spPr>
          <a:xfrm>
            <a:off x="5347315" y="3059667"/>
            <a:ext cx="184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Viewer active flag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E69E1D-12FF-4245-889A-CB82E250D38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270485" y="2659971"/>
            <a:ext cx="636342" cy="3996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7FFF77-6C9A-47CE-BB2E-4165D001ABAB}"/>
              </a:ext>
            </a:extLst>
          </p:cNvPr>
          <p:cNvSpPr txBox="1"/>
          <p:nvPr/>
        </p:nvSpPr>
        <p:spPr>
          <a:xfrm>
            <a:off x="10487025" y="2972956"/>
            <a:ext cx="12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Display flag</a:t>
            </a:r>
            <a:endParaRPr lang="en-GB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EAEB2B-8379-43A1-9769-2B0F8E56802B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1112613" y="2659971"/>
            <a:ext cx="327005" cy="3129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673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B564-88F4-4D29-8A90-F2F7B97C4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9073"/>
          </a:xfrm>
        </p:spPr>
        <p:txBody>
          <a:bodyPr/>
          <a:lstStyle/>
          <a:p>
            <a:r>
              <a:rPr lang="da-DK" dirty="0"/>
              <a:t>TOP Viewers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3F83A-66F2-4B2C-8A49-85EE77A60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8950" y="1825625"/>
            <a:ext cx="4514850" cy="4351338"/>
          </a:xfrm>
        </p:spPr>
        <p:txBody>
          <a:bodyPr>
            <a:normAutofit fontScale="77500" lnSpcReduction="20000"/>
          </a:bodyPr>
          <a:lstStyle/>
          <a:p>
            <a:r>
              <a:rPr lang="da-DK" dirty="0"/>
              <a:t>TOPs have interactive </a:t>
            </a:r>
            <a:r>
              <a:rPr lang="da-DK" i="1" dirty="0"/>
              <a:t>Node Viewers</a:t>
            </a:r>
            <a:endParaRPr lang="da-DK" dirty="0"/>
          </a:p>
          <a:p>
            <a:pPr lvl="1"/>
            <a:r>
              <a:rPr lang="da-DK" dirty="0"/>
              <a:t>Need to have Viewer Active Flag on in order to interact with a TOP’s node viewer</a:t>
            </a:r>
          </a:p>
          <a:p>
            <a:r>
              <a:rPr lang="da-DK" dirty="0"/>
              <a:t>If alpha channel present, then you’ll see a grey checkerboard background</a:t>
            </a:r>
          </a:p>
          <a:p>
            <a:pPr lvl="1"/>
            <a:r>
              <a:rPr lang="da-DK" dirty="0"/>
              <a:t>Turn off in TOPs tab in Preferences, accessible through the main Edit menu</a:t>
            </a:r>
          </a:p>
          <a:p>
            <a:r>
              <a:rPr lang="da-DK" dirty="0"/>
              <a:t>LMB: move around inside a viewer</a:t>
            </a:r>
          </a:p>
          <a:p>
            <a:r>
              <a:rPr lang="da-DK" dirty="0"/>
              <a:t>MMB: zoom in and out</a:t>
            </a:r>
          </a:p>
          <a:p>
            <a:r>
              <a:rPr lang="da-DK" dirty="0"/>
              <a:t>”h”: recenter image in viewer</a:t>
            </a:r>
          </a:p>
          <a:p>
            <a:r>
              <a:rPr lang="da-DK" dirty="0"/>
              <a:t>RMB: opens viewer options menu</a:t>
            </a:r>
            <a:endParaRPr lang="en-GB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EB3A3F7-A58B-4091-8C34-95FB6A6CF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82" y="2154030"/>
            <a:ext cx="2457723" cy="142958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5F08E32-17A6-427F-8D59-E23A4D357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4052730"/>
            <a:ext cx="1771897" cy="2229161"/>
          </a:xfrm>
          <a:prstGeom prst="rect">
            <a:avLst/>
          </a:prstGeom>
        </p:spPr>
      </p:pic>
      <p:pic>
        <p:nvPicPr>
          <p:cNvPr id="9" name="Picture 8" descr="A picture containing text, screenshot, display&#10;&#10;Description automatically generated">
            <a:extLst>
              <a:ext uri="{FF2B5EF4-FFF2-40B4-BE49-F238E27FC236}">
                <a16:creationId xmlns:a16="http://schemas.microsoft.com/office/drawing/2014/main" id="{F9E82276-4405-4377-9275-CCD095691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328" y="4052729"/>
            <a:ext cx="3838726" cy="2229161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D04CEA16-AC0A-45B1-8A59-95A849273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200" y="1684913"/>
            <a:ext cx="3834854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4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E58F-96EB-45E6-B5E9-28267D64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365125"/>
            <a:ext cx="5150347" cy="1325563"/>
          </a:xfrm>
        </p:spPr>
        <p:txBody>
          <a:bodyPr>
            <a:normAutofit/>
          </a:bodyPr>
          <a:lstStyle/>
          <a:p>
            <a:r>
              <a:rPr lang="da-DK" dirty="0"/>
              <a:t>Sweet Sixteen TOPs </a:t>
            </a:r>
            <a:br>
              <a:rPr lang="da-DK" dirty="0"/>
            </a:br>
            <a:r>
              <a:rPr lang="da-DK" sz="2000" dirty="0">
                <a:hlinkClick r:id="rId2"/>
              </a:rPr>
              <a:t>https://docs.derivative.ca/TOP#Sweet_16_TOPs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92C78-299F-4BFA-A976-17CD6981C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90" y="1807870"/>
            <a:ext cx="4011967" cy="4351338"/>
          </a:xfrm>
        </p:spPr>
        <p:txBody>
          <a:bodyPr/>
          <a:lstStyle/>
          <a:p>
            <a:r>
              <a:rPr lang="da-DK" dirty="0"/>
              <a:t>The Sweet Sixteen TOPs are a set of 16 TOPs that are commonly used</a:t>
            </a:r>
            <a:endParaRPr lang="en-GB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2D4B924-99EE-443A-A49D-CB6144652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821" y="646929"/>
            <a:ext cx="6216787" cy="584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22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9101C-B638-4E52-8F26-2DD68FA7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Movie File In TOP</a:t>
            </a:r>
            <a:br>
              <a:rPr lang="da-DK" dirty="0"/>
            </a:br>
            <a:r>
              <a:rPr lang="da-DK" sz="2000" dirty="0">
                <a:hlinkClick r:id="rId2"/>
              </a:rPr>
              <a:t>https://docs.derivative.ca/Movie_File_In_TOP</a:t>
            </a:r>
            <a:r>
              <a:rPr lang="da-DK" sz="2000" dirty="0"/>
              <a:t>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4D745-B20F-4644-9C3C-72119208A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15" y="1765493"/>
            <a:ext cx="5358353" cy="4727382"/>
          </a:xfrm>
        </p:spPr>
        <p:txBody>
          <a:bodyPr>
            <a:normAutofit fontScale="85000" lnSpcReduction="20000"/>
          </a:bodyPr>
          <a:lstStyle/>
          <a:p>
            <a:r>
              <a:rPr lang="da-DK" dirty="0"/>
              <a:t>Used to load movies, images or sequences of images</a:t>
            </a:r>
          </a:p>
          <a:p>
            <a:r>
              <a:rPr lang="da-DK" dirty="0"/>
              <a:t>Reads following image formats: jpg, gif, tif or bmp</a:t>
            </a:r>
          </a:p>
          <a:p>
            <a:r>
              <a:rPr lang="da-DK" dirty="0"/>
              <a:t>Reads following movie formats. .mov, .mp4, .mpeg, .avi, .wmv, .dpx, Cineform, Hap Q, Hap Q with Alpha</a:t>
            </a:r>
          </a:p>
          <a:p>
            <a:r>
              <a:rPr lang="da-DK" dirty="0"/>
              <a:t>Supports NotchLC codec, EXR files, some .swf and .flv Flash files, DXT1, 3 and 5 compressed DDS file</a:t>
            </a:r>
          </a:p>
          <a:p>
            <a:r>
              <a:rPr lang="da-DK" dirty="0"/>
              <a:t>Can specify location as a URL to fetch movies or images from the web</a:t>
            </a:r>
          </a:p>
          <a:p>
            <a:r>
              <a:rPr lang="da-DK" dirty="0"/>
              <a:t>Can view state of a Movie File In TOP by attaching its ouput to the input of an Info CHOP</a:t>
            </a:r>
            <a:endParaRPr lang="en-GB" dirty="0"/>
          </a:p>
        </p:txBody>
      </p:sp>
      <p:pic>
        <p:nvPicPr>
          <p:cNvPr id="5" name="Picture 4" descr="A picture containing text, screenshot, electronics, computer&#10;&#10;Description automatically generated">
            <a:extLst>
              <a:ext uri="{FF2B5EF4-FFF2-40B4-BE49-F238E27FC236}">
                <a16:creationId xmlns:a16="http://schemas.microsoft.com/office/drawing/2014/main" id="{B98F4EB8-6A80-4402-9154-6E2CF23F6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192" y="2137974"/>
            <a:ext cx="6036296" cy="279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76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6DBA1-DB27-4410-9CEE-2DF8F4827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90290" cy="509861"/>
          </a:xfrm>
        </p:spPr>
        <p:txBody>
          <a:bodyPr>
            <a:noAutofit/>
          </a:bodyPr>
          <a:lstStyle/>
          <a:p>
            <a:r>
              <a:rPr lang="da-DK" sz="3200" dirty="0"/>
              <a:t>Movie File In parameters: Play page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99E7F-3EE9-4B6A-942E-8666FE4FF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" y="1064173"/>
            <a:ext cx="6731876" cy="5428702"/>
          </a:xfrm>
        </p:spPr>
        <p:txBody>
          <a:bodyPr>
            <a:normAutofit fontScale="55000" lnSpcReduction="20000"/>
          </a:bodyPr>
          <a:lstStyle/>
          <a:p>
            <a:r>
              <a:rPr lang="da-DK" dirty="0"/>
              <a:t>Play page</a:t>
            </a:r>
          </a:p>
          <a:p>
            <a:pPr lvl="1"/>
            <a:r>
              <a:rPr lang="da-DK" b="1" dirty="0"/>
              <a:t>File</a:t>
            </a:r>
            <a:r>
              <a:rPr lang="da-DK" dirty="0"/>
              <a:t>: Path and name of image or file to load; file types are given in </a:t>
            </a:r>
            <a:r>
              <a:rPr lang="da-DK" dirty="0">
                <a:hlinkClick r:id="rId2"/>
              </a:rPr>
              <a:t>https://docs.derivative.ca/File_Types</a:t>
            </a:r>
            <a:r>
              <a:rPr lang="da-DK" dirty="0"/>
              <a:t>; specify files on internet using a URL</a:t>
            </a:r>
          </a:p>
          <a:p>
            <a:pPr lvl="2"/>
            <a:r>
              <a:rPr lang="da-DK" dirty="0"/>
              <a:t>Give name of a folder to load all images in folder as if they are one movie; all files must be the same resolution; order is alphanumeric; override sample rate on Trim page to playback sequence at any frame rate</a:t>
            </a:r>
          </a:p>
          <a:p>
            <a:pPr lvl="1"/>
            <a:r>
              <a:rPr lang="da-DK" b="1" dirty="0"/>
              <a:t>Reload</a:t>
            </a:r>
            <a:r>
              <a:rPr lang="da-DK" dirty="0"/>
              <a:t>: Forces image to reload, press pulse to instantly reload the file</a:t>
            </a:r>
          </a:p>
          <a:p>
            <a:pPr lvl="1"/>
            <a:r>
              <a:rPr lang="da-DK" b="1" dirty="0"/>
              <a:t>Play mode</a:t>
            </a:r>
          </a:p>
          <a:p>
            <a:pPr lvl="2"/>
            <a:r>
              <a:rPr lang="da-DK" i="1" dirty="0"/>
              <a:t>Sequential</a:t>
            </a:r>
            <a:r>
              <a:rPr lang="da-DK" dirty="0"/>
              <a:t>: </a:t>
            </a:r>
          </a:p>
          <a:p>
            <a:pPr lvl="3"/>
            <a:r>
              <a:rPr lang="da-DK" dirty="0"/>
              <a:t>Runs movie at a speed determined by Speed parameter</a:t>
            </a:r>
          </a:p>
          <a:p>
            <a:pPr lvl="3"/>
            <a:r>
              <a:rPr lang="da-DK" dirty="0"/>
              <a:t>If displaying a folder, then displays each file for a period determined by Speed parameter</a:t>
            </a:r>
          </a:p>
          <a:p>
            <a:pPr lvl="2"/>
            <a:r>
              <a:rPr lang="da-DK" i="1" dirty="0"/>
              <a:t>Lock to Timeline</a:t>
            </a:r>
            <a:r>
              <a:rPr lang="da-DK" dirty="0"/>
              <a:t>: </a:t>
            </a:r>
          </a:p>
          <a:p>
            <a:pPr lvl="3"/>
            <a:r>
              <a:rPr lang="da-DK" dirty="0"/>
              <a:t>Runs a movie at a speed that allows an integer number of runs to occur within the timeline period</a:t>
            </a:r>
          </a:p>
          <a:p>
            <a:pPr lvl="3"/>
            <a:r>
              <a:rPr lang="da-DK" dirty="0"/>
              <a:t>If displaying af folder, cycles through all files within one Timeline period</a:t>
            </a:r>
          </a:p>
          <a:p>
            <a:pPr lvl="2"/>
            <a:r>
              <a:rPr lang="da-DK" i="1" dirty="0"/>
              <a:t>Specify Index</a:t>
            </a:r>
            <a:r>
              <a:rPr lang="da-DK" dirty="0"/>
              <a:t>: Set Index parameter type to I, then gives just index of file in collection being displayed; if type set to F, then file show determined by position of frame in whole cycle.</a:t>
            </a:r>
          </a:p>
          <a:p>
            <a:pPr lvl="1"/>
            <a:r>
              <a:rPr lang="da-DK" b="1" dirty="0"/>
              <a:t>Play: </a:t>
            </a:r>
            <a:r>
              <a:rPr lang="da-DK" dirty="0"/>
              <a:t>On or off</a:t>
            </a:r>
          </a:p>
          <a:p>
            <a:pPr lvl="1"/>
            <a:r>
              <a:rPr lang="da-DK" b="1" dirty="0"/>
              <a:t>Speed: </a:t>
            </a:r>
            <a:r>
              <a:rPr lang="da-DK" dirty="0"/>
              <a:t>Determines speed of display of movie or collection of files</a:t>
            </a:r>
          </a:p>
          <a:p>
            <a:pPr lvl="1"/>
            <a:r>
              <a:rPr lang="da-DK" b="1" dirty="0"/>
              <a:t>Cue: </a:t>
            </a:r>
            <a:r>
              <a:rPr lang="da-DK" dirty="0"/>
              <a:t>Only works with Sequential, jumps to cue point when on; pulse button returns to cue point</a:t>
            </a:r>
          </a:p>
          <a:p>
            <a:pPr lvl="1"/>
            <a:r>
              <a:rPr lang="da-DK" b="1" dirty="0"/>
              <a:t>Cue point: </a:t>
            </a:r>
            <a:r>
              <a:rPr lang="da-DK" dirty="0"/>
              <a:t>Can be expressed as percentage, index, frames or seconds</a:t>
            </a:r>
          </a:p>
          <a:p>
            <a:pPr lvl="1"/>
            <a:r>
              <a:rPr lang="da-DK" b="1" dirty="0"/>
              <a:t>Index: </a:t>
            </a:r>
            <a:r>
              <a:rPr lang="da-DK" dirty="0"/>
              <a:t>used with play mode Specify Index to explicitly set movie position</a:t>
            </a:r>
          </a:p>
          <a:p>
            <a:pPr lvl="1"/>
            <a:r>
              <a:rPr lang="da-DK" b="1" dirty="0"/>
              <a:t>Loop crossfade: </a:t>
            </a:r>
            <a:r>
              <a:rPr lang="da-DK" dirty="0"/>
              <a:t>crossfades beginning and ending of movie to get smooth transition</a:t>
            </a:r>
          </a:p>
          <a:p>
            <a:pPr lvl="2"/>
            <a:r>
              <a:rPr lang="da-DK" dirty="0"/>
              <a:t>If use Trim options, then crossfades Trim Start with Trim End positions</a:t>
            </a:r>
          </a:p>
          <a:p>
            <a:pPr lvl="1"/>
            <a:r>
              <a:rPr lang="da-DK" b="1" dirty="0"/>
              <a:t>Step size: </a:t>
            </a:r>
            <a:r>
              <a:rPr lang="da-DK" dirty="0"/>
              <a:t>Sets number of frames to skip between displaying frames</a:t>
            </a:r>
            <a:endParaRPr lang="da-DK" b="1" dirty="0"/>
          </a:p>
          <a:p>
            <a:pPr lvl="1"/>
            <a:endParaRPr lang="da-DK" b="1" dirty="0"/>
          </a:p>
          <a:p>
            <a:pPr lvl="1"/>
            <a:endParaRPr lang="da-DK" dirty="0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A0A05262-9D66-41A2-BFBE-4FE1BBD26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254" y="382314"/>
            <a:ext cx="4829746" cy="609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15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</TotalTime>
  <Words>1097</Words>
  <Application>Microsoft Office PowerPoint</Application>
  <PresentationFormat>Widescreen</PresentationFormat>
  <Paragraphs>99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2D Image Processing and Generation with Texture Operators (TOPs)</vt:lpstr>
      <vt:lpstr>Texture Operators (TOPs) https://docs.derivative.ca/TOP</vt:lpstr>
      <vt:lpstr>Texture Operators (TOPs) https://docs.derivative.ca/TOP</vt:lpstr>
      <vt:lpstr>Texture Operators (TOPs) https://docs.derivative.ca/TOP</vt:lpstr>
      <vt:lpstr>TOP flags TOPs/TOPFlags.toe</vt:lpstr>
      <vt:lpstr>TOP Viewers</vt:lpstr>
      <vt:lpstr>Sweet Sixteen TOPs  https://docs.derivative.ca/TOP#Sweet_16_TOPs</vt:lpstr>
      <vt:lpstr>Movie File In TOP https://docs.derivative.ca/Movie_File_In_TOP </vt:lpstr>
      <vt:lpstr>Movie File In parameters: Play page</vt:lpstr>
      <vt:lpstr>Playing movies with audio</vt:lpstr>
      <vt:lpstr>Ramp TOP</vt:lpstr>
      <vt:lpstr>Ramp TOP parameters</vt:lpstr>
      <vt:lpstr>Ramp TOP parameters</vt:lpstr>
      <vt:lpstr>Level and Luma Level TOPs</vt:lpstr>
      <vt:lpstr>Transform TOP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Image Processing and Generation with Texture Operators (TOPs)</dc:title>
  <dc:creator>David Meredith</dc:creator>
  <cp:lastModifiedBy>David Meredith</cp:lastModifiedBy>
  <cp:revision>24</cp:revision>
  <dcterms:created xsi:type="dcterms:W3CDTF">2021-08-16T16:36:55Z</dcterms:created>
  <dcterms:modified xsi:type="dcterms:W3CDTF">2021-08-23T17:54:05Z</dcterms:modified>
</cp:coreProperties>
</file>